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</p:sldIdLst>
  <p:sldSz cy="6858000" cx="12192000"/>
  <p:notesSz cx="6858000" cy="9144000"/>
  <p:embeddedFontLst>
    <p:embeddedFont>
      <p:font typeface="Bangers"/>
      <p:regular r:id="rId68"/>
    </p:embeddedFont>
    <p:embeddedFont>
      <p:font typeface="Quattrocento Sans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3" roundtripDataSignature="AMtx7miu1IKVQaLCgCgLJ/MynHrF+SRV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customschemas.google.com/relationships/presentationmetadata" Target="metadata"/><Relationship Id="rId72" Type="http://schemas.openxmlformats.org/officeDocument/2006/relationships/font" Target="fonts/QuattrocentoSans-bold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QuattrocentoSans-italic.fntdata"/><Relationship Id="rId70" Type="http://schemas.openxmlformats.org/officeDocument/2006/relationships/font" Target="fonts/QuattrocentoSans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Bangers-regular.fntdata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QuattrocentoSans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7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7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1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2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Relationship Id="rId5" Type="http://schemas.openxmlformats.org/officeDocument/2006/relationships/image" Target="../media/image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3858849" y="1420387"/>
            <a:ext cx="447430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8800" u="none" cap="none" strike="noStrike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SkillTree</a:t>
            </a:r>
            <a:endParaRPr b="0" i="0" sz="1800" u="none" cap="none" strike="noStrike">
              <a:solidFill>
                <a:srgbClr val="FFFF00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360000" y="6120000"/>
            <a:ext cx="25394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Frank MARSHALL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9105997" y="6120000"/>
            <a:ext cx="27260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29 avril 2024</a:t>
            </a:r>
            <a:endParaRPr b="0" i="0" sz="2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125604" y="3222856"/>
            <a:ext cx="59409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Soutenance au titre RNCP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Concepteur Développeur d’Applications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Gestion de projet</a:t>
            </a:r>
            <a:endParaRPr/>
          </a:p>
        </p:txBody>
      </p:sp>
      <p:pic>
        <p:nvPicPr>
          <p:cNvPr id="145" name="Google Shape;14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079" y="990857"/>
            <a:ext cx="9873841" cy="5715003"/>
          </a:xfrm>
          <a:prstGeom prst="rect">
            <a:avLst/>
          </a:prstGeom>
          <a:noFill/>
          <a:ln>
            <a:noFill/>
          </a:ln>
          <a:effectLst>
            <a:outerShdw blurRad="63500" rotWithShape="0" algn="tl">
              <a:srgbClr val="7F7F7F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/>
        </p:nvSpPr>
        <p:spPr>
          <a:xfrm>
            <a:off x="4528105" y="3075057"/>
            <a:ext cx="3135795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Conception</a:t>
            </a:r>
            <a:endParaRPr/>
          </a:p>
        </p:txBody>
      </p:sp>
      <p:pic>
        <p:nvPicPr>
          <p:cNvPr id="151" name="Google Shape;15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274154" y="4857226"/>
            <a:ext cx="1643691" cy="200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 txBox="1"/>
          <p:nvPr/>
        </p:nvSpPr>
        <p:spPr>
          <a:xfrm>
            <a:off x="3182902" y="3075057"/>
            <a:ext cx="5826211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Interfaces utilisateurs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Zoning</a:t>
            </a:r>
            <a:endParaRPr/>
          </a:p>
        </p:txBody>
      </p:sp>
      <p:grpSp>
        <p:nvGrpSpPr>
          <p:cNvPr id="162" name="Google Shape;162;p13"/>
          <p:cNvGrpSpPr/>
          <p:nvPr/>
        </p:nvGrpSpPr>
        <p:grpSpPr>
          <a:xfrm>
            <a:off x="344402" y="1518406"/>
            <a:ext cx="11503196" cy="4932729"/>
            <a:chOff x="369387" y="1057011"/>
            <a:chExt cx="11503196" cy="4932729"/>
          </a:xfrm>
        </p:grpSpPr>
        <p:pic>
          <p:nvPicPr>
            <p:cNvPr id="163" name="Google Shape;163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9387" y="1057011"/>
              <a:ext cx="8937517" cy="4932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50445" y="1057012"/>
              <a:ext cx="2422138" cy="49327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Wireframing</a:t>
            </a:r>
            <a:endParaRPr/>
          </a:p>
        </p:txBody>
      </p:sp>
      <p:pic>
        <p:nvPicPr>
          <p:cNvPr id="170" name="Google Shape;1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019" y="1319382"/>
            <a:ext cx="9171962" cy="506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2705" y="1190521"/>
            <a:ext cx="6513441" cy="5322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Arborescence</a:t>
            </a:r>
            <a:endParaRPr/>
          </a:p>
        </p:txBody>
      </p:sp>
      <p:pic>
        <p:nvPicPr>
          <p:cNvPr id="177" name="Google Shape;17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097" y="2431342"/>
            <a:ext cx="11425805" cy="1995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Charte graphique</a:t>
            </a:r>
            <a:endParaRPr/>
          </a:p>
        </p:txBody>
      </p:sp>
      <p:grpSp>
        <p:nvGrpSpPr>
          <p:cNvPr id="183" name="Google Shape;183;p16"/>
          <p:cNvGrpSpPr/>
          <p:nvPr/>
        </p:nvGrpSpPr>
        <p:grpSpPr>
          <a:xfrm>
            <a:off x="7460264" y="1521409"/>
            <a:ext cx="3640602" cy="2533187"/>
            <a:chOff x="6572007" y="1291225"/>
            <a:chExt cx="3640602" cy="2533187"/>
          </a:xfrm>
        </p:grpSpPr>
        <p:sp>
          <p:nvSpPr>
            <p:cNvPr id="184" name="Google Shape;184;p16"/>
            <p:cNvSpPr/>
            <p:nvPr/>
          </p:nvSpPr>
          <p:spPr>
            <a:xfrm>
              <a:off x="8772609" y="1291225"/>
              <a:ext cx="1440000" cy="1440000"/>
            </a:xfrm>
            <a:prstGeom prst="ellipse">
              <a:avLst/>
            </a:prstGeom>
            <a:solidFill>
              <a:srgbClr val="2125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#212529</a:t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7683444" y="2384412"/>
              <a:ext cx="1440000" cy="1440000"/>
            </a:xfrm>
            <a:prstGeom prst="ellipse">
              <a:avLst/>
            </a:prstGeom>
            <a:solidFill>
              <a:srgbClr val="6E717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#6E7174</a:t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6572007" y="1291225"/>
              <a:ext cx="1440000" cy="1440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>
                  <a:solidFill>
                    <a:srgbClr val="212529"/>
                  </a:solidFill>
                  <a:latin typeface="Calibri"/>
                  <a:ea typeface="Calibri"/>
                  <a:cs typeface="Calibri"/>
                  <a:sym typeface="Calibri"/>
                </a:rPr>
                <a:t>#FFFF00</a:t>
              </a:r>
              <a:endParaRPr/>
            </a:p>
          </p:txBody>
        </p:sp>
      </p:grpSp>
      <p:pic>
        <p:nvPicPr>
          <p:cNvPr id="187" name="Google Shape;18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9588" y="4173746"/>
            <a:ext cx="2641924" cy="20243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16"/>
          <p:cNvGrpSpPr/>
          <p:nvPr/>
        </p:nvGrpSpPr>
        <p:grpSpPr>
          <a:xfrm>
            <a:off x="1091134" y="1834343"/>
            <a:ext cx="3528992" cy="1560505"/>
            <a:chOff x="1059171" y="1273826"/>
            <a:chExt cx="3528992" cy="1560505"/>
          </a:xfrm>
        </p:grpSpPr>
        <p:sp>
          <p:nvSpPr>
            <p:cNvPr id="189" name="Google Shape;189;p16"/>
            <p:cNvSpPr txBox="1"/>
            <p:nvPr/>
          </p:nvSpPr>
          <p:spPr>
            <a:xfrm>
              <a:off x="1059171" y="1726335"/>
              <a:ext cx="3528992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6600">
                  <a:solidFill>
                    <a:srgbClr val="3F3F3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Segoe UI</a:t>
              </a:r>
              <a:endParaRPr/>
            </a:p>
          </p:txBody>
        </p:sp>
        <p:sp>
          <p:nvSpPr>
            <p:cNvPr id="190" name="Google Shape;190;p16"/>
            <p:cNvSpPr txBox="1"/>
            <p:nvPr/>
          </p:nvSpPr>
          <p:spPr>
            <a:xfrm>
              <a:off x="1059171" y="1273826"/>
              <a:ext cx="352899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4800">
                  <a:solidFill>
                    <a:srgbClr val="6E7174"/>
                  </a:solidFill>
                  <a:latin typeface="Bangers"/>
                  <a:ea typeface="Bangers"/>
                  <a:cs typeface="Bangers"/>
                  <a:sym typeface="Bangers"/>
                </a:rPr>
                <a:t>BANGERS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Intégration – Maquette statique</a:t>
            </a:r>
            <a:endParaRPr/>
          </a:p>
        </p:txBody>
      </p:sp>
      <p:pic>
        <p:nvPicPr>
          <p:cNvPr id="196" name="Google Shape;1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3112" y="1647738"/>
            <a:ext cx="8105775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8062" y="1285788"/>
            <a:ext cx="5095875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/>
          <p:nvPr/>
        </p:nvSpPr>
        <p:spPr>
          <a:xfrm>
            <a:off x="4888787" y="3075057"/>
            <a:ext cx="24144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Données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Modèle Conceptuel de Données</a:t>
            </a:r>
            <a:endParaRPr/>
          </a:p>
        </p:txBody>
      </p:sp>
      <p:pic>
        <p:nvPicPr>
          <p:cNvPr id="208" name="Google Shape;2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9989"/>
            <a:ext cx="12192002" cy="5136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76575">
            <a:off x="6136418" y="866790"/>
            <a:ext cx="5294910" cy="3726047"/>
          </a:xfrm>
          <a:prstGeom prst="rect">
            <a:avLst/>
          </a:prstGeom>
          <a:solidFill>
            <a:srgbClr val="ECECEC"/>
          </a:solidFill>
          <a:ln cap="sq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5000" kx="195000" rotWithShape="0" algn="tl" dir="12900000" dist="50800" ky="145000">
              <a:srgbClr val="000000">
                <a:alpha val="29803"/>
              </a:srgbClr>
            </a:outerShdw>
          </a:effectLst>
        </p:spPr>
      </p:pic>
      <p:sp>
        <p:nvSpPr>
          <p:cNvPr id="97" name="Google Shape;97;p2"/>
          <p:cNvSpPr txBox="1"/>
          <p:nvPr/>
        </p:nvSpPr>
        <p:spPr>
          <a:xfrm>
            <a:off x="529216" y="1289953"/>
            <a:ext cx="6364243" cy="4278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4000" u="none" cap="none" strike="noStrike">
                <a:solidFill>
                  <a:srgbClr val="212529"/>
                </a:solidFill>
                <a:latin typeface="Bangers"/>
                <a:ea typeface="Bangers"/>
                <a:cs typeface="Bangers"/>
                <a:sym typeface="Bangers"/>
              </a:rPr>
              <a:t>Sommaire</a:t>
            </a:r>
            <a:endParaRPr b="1" sz="3200">
              <a:solidFill>
                <a:srgbClr val="212529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-457200" lvl="1" marL="914400" marR="0" rtl="0" algn="l">
              <a:spcBef>
                <a:spcPts val="1800"/>
              </a:spcBef>
              <a:spcAft>
                <a:spcPts val="0"/>
              </a:spcAft>
              <a:buClr>
                <a:srgbClr val="212529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Contexte</a:t>
            </a:r>
            <a:endParaRPr/>
          </a:p>
          <a:p>
            <a:pPr indent="-4572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12529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Conception</a:t>
            </a:r>
            <a:endParaRPr/>
          </a:p>
          <a:p>
            <a:pPr indent="-4572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12529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Implémentation</a:t>
            </a:r>
            <a:endParaRPr/>
          </a:p>
          <a:p>
            <a:pPr indent="-4572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12529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Tests</a:t>
            </a:r>
            <a:endParaRPr/>
          </a:p>
          <a:p>
            <a:pPr indent="-4572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12529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Veille sur la sécurité</a:t>
            </a:r>
            <a:endParaRPr/>
          </a:p>
          <a:p>
            <a:pPr indent="-4572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12529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Démonstration &amp; 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Modèle Logique de Données</a:t>
            </a:r>
            <a:endParaRPr/>
          </a:p>
        </p:txBody>
      </p:sp>
      <p:pic>
        <p:nvPicPr>
          <p:cNvPr id="214" name="Google Shape;21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066" y="1010374"/>
            <a:ext cx="11717867" cy="5658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Modèle Physique de Données</a:t>
            </a:r>
            <a:endParaRPr/>
          </a:p>
        </p:txBody>
      </p:sp>
      <p:pic>
        <p:nvPicPr>
          <p:cNvPr id="220" name="Google Shape;22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5009" y="1094549"/>
            <a:ext cx="7961982" cy="5478543"/>
          </a:xfrm>
          <a:prstGeom prst="rect">
            <a:avLst/>
          </a:prstGeom>
          <a:noFill/>
          <a:ln>
            <a:noFill/>
          </a:ln>
          <a:effectLst>
            <a:outerShdw blurRad="63500" rotWithShape="0" algn="tl">
              <a:srgbClr val="333333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/>
          <p:nvPr/>
        </p:nvSpPr>
        <p:spPr>
          <a:xfrm>
            <a:off x="4473868" y="3075057"/>
            <a:ext cx="3244286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Traitements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Cas d’utilisation</a:t>
            </a:r>
            <a:endParaRPr/>
          </a:p>
        </p:txBody>
      </p:sp>
      <p:pic>
        <p:nvPicPr>
          <p:cNvPr id="231" name="Google Shape;23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4365" y="847362"/>
            <a:ext cx="5843269" cy="5968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Classes (métiers)</a:t>
            </a:r>
            <a:endParaRPr/>
          </a:p>
        </p:txBody>
      </p:sp>
      <p:pic>
        <p:nvPicPr>
          <p:cNvPr id="237" name="Google Shape;2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2180" y="844069"/>
            <a:ext cx="9827640" cy="5997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Séquences (créer un compte formateur)</a:t>
            </a:r>
            <a:endParaRPr/>
          </a:p>
        </p:txBody>
      </p:sp>
      <p:pic>
        <p:nvPicPr>
          <p:cNvPr id="243" name="Google Shape;243;p25"/>
          <p:cNvPicPr preferRelativeResize="0"/>
          <p:nvPr/>
        </p:nvPicPr>
        <p:blipFill rotWithShape="1">
          <a:blip r:embed="rId3">
            <a:alphaModFix/>
          </a:blip>
          <a:srcRect b="0" l="3" r="26477" t="0"/>
          <a:stretch/>
        </p:blipFill>
        <p:spPr>
          <a:xfrm>
            <a:off x="288348" y="1132002"/>
            <a:ext cx="11808627" cy="5210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/>
        </p:nvSpPr>
        <p:spPr>
          <a:xfrm>
            <a:off x="4399650" y="3075057"/>
            <a:ext cx="3392724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Architecture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Séparation en couches logiques</a:t>
            </a:r>
            <a:endParaRPr/>
          </a:p>
        </p:txBody>
      </p:sp>
      <p:sp>
        <p:nvSpPr>
          <p:cNvPr id="254" name="Google Shape;254;p27"/>
          <p:cNvSpPr/>
          <p:nvPr/>
        </p:nvSpPr>
        <p:spPr>
          <a:xfrm>
            <a:off x="634353" y="4989136"/>
            <a:ext cx="10923294" cy="42817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Sécurité</a:t>
            </a: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634354" y="4253332"/>
            <a:ext cx="7141170" cy="41934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 des saisies utilisateurs</a:t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634353" y="2504613"/>
            <a:ext cx="3359048" cy="1432263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144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Rendu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Interactions</a:t>
            </a:r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634353" y="1593909"/>
            <a:ext cx="3359048" cy="1291904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Présentation</a:t>
            </a:r>
            <a:endParaRPr/>
          </a:p>
        </p:txBody>
      </p:sp>
      <p:sp>
        <p:nvSpPr>
          <p:cNvPr id="258" name="Google Shape;258;p27"/>
          <p:cNvSpPr/>
          <p:nvPr/>
        </p:nvSpPr>
        <p:spPr>
          <a:xfrm>
            <a:off x="4416476" y="2498664"/>
            <a:ext cx="3359048" cy="1432263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144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Règles de gestion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Accès aux données</a:t>
            </a:r>
            <a:endParaRPr/>
          </a:p>
        </p:txBody>
      </p:sp>
      <p:sp>
        <p:nvSpPr>
          <p:cNvPr id="259" name="Google Shape;259;p27"/>
          <p:cNvSpPr/>
          <p:nvPr/>
        </p:nvSpPr>
        <p:spPr>
          <a:xfrm>
            <a:off x="4416476" y="1593909"/>
            <a:ext cx="3359048" cy="1291904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Métier</a:t>
            </a:r>
            <a:endParaRPr/>
          </a:p>
        </p:txBody>
      </p:sp>
      <p:sp>
        <p:nvSpPr>
          <p:cNvPr id="260" name="Google Shape;260;p27"/>
          <p:cNvSpPr/>
          <p:nvPr/>
        </p:nvSpPr>
        <p:spPr>
          <a:xfrm>
            <a:off x="8198599" y="2492715"/>
            <a:ext cx="3359048" cy="1432263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144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Persistance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Intégrité</a:t>
            </a:r>
            <a:endParaRPr/>
          </a:p>
        </p:txBody>
      </p:sp>
      <p:sp>
        <p:nvSpPr>
          <p:cNvPr id="261" name="Google Shape;261;p27"/>
          <p:cNvSpPr/>
          <p:nvPr/>
        </p:nvSpPr>
        <p:spPr>
          <a:xfrm>
            <a:off x="8198599" y="1593909"/>
            <a:ext cx="3359048" cy="1291904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Données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Stack technique adaptée aux besoins</a:t>
            </a:r>
            <a:endParaRPr/>
          </a:p>
        </p:txBody>
      </p:sp>
      <p:grpSp>
        <p:nvGrpSpPr>
          <p:cNvPr id="267" name="Google Shape;267;p28"/>
          <p:cNvGrpSpPr/>
          <p:nvPr/>
        </p:nvGrpSpPr>
        <p:grpSpPr>
          <a:xfrm>
            <a:off x="1095796" y="2684825"/>
            <a:ext cx="10000408" cy="1941352"/>
            <a:chOff x="1156057" y="2458322"/>
            <a:chExt cx="10000408" cy="1941352"/>
          </a:xfrm>
        </p:grpSpPr>
        <p:pic>
          <p:nvPicPr>
            <p:cNvPr id="268" name="Google Shape;268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07156" y="3023274"/>
              <a:ext cx="3157006" cy="811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 PostgreSQL PNG transparents - StickPNG" id="269" name="Google Shape;269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275780" y="2458322"/>
              <a:ext cx="1880685" cy="1941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56057" y="2458322"/>
              <a:ext cx="1939481" cy="19394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/>
          <p:nvPr/>
        </p:nvSpPr>
        <p:spPr>
          <a:xfrm>
            <a:off x="3930188" y="3075057"/>
            <a:ext cx="4331635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Implémentation</a:t>
            </a:r>
            <a:endParaRPr/>
          </a:p>
        </p:txBody>
      </p:sp>
      <p:pic>
        <p:nvPicPr>
          <p:cNvPr id="276" name="Google Shape;27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3393" y="4094089"/>
            <a:ext cx="3685214" cy="2763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/>
        </p:nvSpPr>
        <p:spPr>
          <a:xfrm>
            <a:off x="874000" y="2055164"/>
            <a:ext cx="10444001" cy="2747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Suivre la progression des apprenants en cours de formation, par l’auto-évaluation et par l’évaluation des formateurs</a:t>
            </a:r>
            <a:endParaRPr b="1" sz="9600">
              <a:solidFill>
                <a:srgbClr val="6E717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/>
          <p:nvPr/>
        </p:nvSpPr>
        <p:spPr>
          <a:xfrm>
            <a:off x="3331670" y="3075057"/>
            <a:ext cx="55286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Couche présentation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Structure du projet</a:t>
            </a:r>
            <a:endParaRPr/>
          </a:p>
        </p:txBody>
      </p:sp>
      <p:grpSp>
        <p:nvGrpSpPr>
          <p:cNvPr id="287" name="Google Shape;287;p31"/>
          <p:cNvGrpSpPr/>
          <p:nvPr/>
        </p:nvGrpSpPr>
        <p:grpSpPr>
          <a:xfrm>
            <a:off x="1798221" y="1260964"/>
            <a:ext cx="8595558" cy="4985270"/>
            <a:chOff x="1354245" y="1026072"/>
            <a:chExt cx="8595558" cy="4985270"/>
          </a:xfrm>
        </p:grpSpPr>
        <p:pic>
          <p:nvPicPr>
            <p:cNvPr id="288" name="Google Shape;288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54245" y="1105967"/>
              <a:ext cx="3362325" cy="4905375"/>
            </a:xfrm>
            <a:prstGeom prst="rect">
              <a:avLst/>
            </a:prstGeom>
            <a:noFill/>
            <a:ln>
              <a:noFill/>
            </a:ln>
            <a:effectLst>
              <a:outerShdw blurRad="63500" rotWithShape="0" algn="tl">
                <a:srgbClr val="7F7F7F">
                  <a:alpha val="69803"/>
                </a:srgbClr>
              </a:outerShdw>
            </a:effectLst>
          </p:spPr>
        </p:pic>
        <p:pic>
          <p:nvPicPr>
            <p:cNvPr id="289" name="Google Shape;289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74926" y="1026072"/>
              <a:ext cx="3174877" cy="4985270"/>
            </a:xfrm>
            <a:prstGeom prst="rect">
              <a:avLst/>
            </a:prstGeom>
            <a:noFill/>
            <a:ln>
              <a:noFill/>
            </a:ln>
            <a:effectLst>
              <a:outerShdw blurRad="63500" rotWithShape="0" algn="tl">
                <a:srgbClr val="7F7F7F">
                  <a:alpha val="69803"/>
                </a:srgbClr>
              </a:outerShdw>
            </a:effectLst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/>
        </p:nvSpPr>
        <p:spPr>
          <a:xfrm>
            <a:off x="0" y="0"/>
            <a:ext cx="12192000" cy="7611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Single Page Application</a:t>
            </a:r>
            <a:endParaRPr/>
          </a:p>
        </p:txBody>
      </p:sp>
      <p:pic>
        <p:nvPicPr>
          <p:cNvPr id="295" name="Google Shape;29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150" y="1054915"/>
            <a:ext cx="105537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/>
        </p:nvSpPr>
        <p:spPr>
          <a:xfrm>
            <a:off x="0" y="0"/>
            <a:ext cx="12192000" cy="7611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Initialisation</a:t>
            </a:r>
            <a:endParaRPr/>
          </a:p>
        </p:txBody>
      </p:sp>
      <p:pic>
        <p:nvPicPr>
          <p:cNvPr id="301" name="Google Shape;3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3283" y="970051"/>
            <a:ext cx="5865433" cy="5703999"/>
          </a:xfrm>
          <a:prstGeom prst="rect">
            <a:avLst/>
          </a:prstGeom>
          <a:noFill/>
          <a:ln>
            <a:noFill/>
          </a:ln>
          <a:effectLst>
            <a:outerShdw blurRad="63500" rotWithShape="0" algn="tl">
              <a:srgbClr val="7F7F7F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Routes - Configuration</a:t>
            </a:r>
            <a:endParaRPr/>
          </a:p>
        </p:txBody>
      </p:sp>
      <p:pic>
        <p:nvPicPr>
          <p:cNvPr id="307" name="Google Shape;30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0538" y="1181405"/>
            <a:ext cx="7670924" cy="5160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Routes - Déclaration</a:t>
            </a:r>
            <a:endParaRPr/>
          </a:p>
        </p:txBody>
      </p:sp>
      <p:pic>
        <p:nvPicPr>
          <p:cNvPr id="313" name="Google Shape;3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6319" y="1065016"/>
            <a:ext cx="8619362" cy="5511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/>
        </p:nvSpPr>
        <p:spPr>
          <a:xfrm>
            <a:off x="0" y="0"/>
            <a:ext cx="12192000" cy="7611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Routes - Protection</a:t>
            </a:r>
            <a:endParaRPr/>
          </a:p>
        </p:txBody>
      </p:sp>
      <p:pic>
        <p:nvPicPr>
          <p:cNvPr id="319" name="Google Shape;31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7062" y="1212302"/>
            <a:ext cx="9257875" cy="5238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Composant - Template HTML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16" y="1067061"/>
            <a:ext cx="9881168" cy="56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Composant – Données et validation</a:t>
            </a:r>
            <a:endParaRPr/>
          </a:p>
        </p:txBody>
      </p:sp>
      <p:pic>
        <p:nvPicPr>
          <p:cNvPr id="331" name="Google Shape;33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1423" y="1020972"/>
            <a:ext cx="7929154" cy="549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Composant – Communication avec l’API</a:t>
            </a: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636" y="2069642"/>
            <a:ext cx="10942727" cy="344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/>
        </p:nvSpPr>
        <p:spPr>
          <a:xfrm>
            <a:off x="4836268" y="3075057"/>
            <a:ext cx="2519472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Contexte</a:t>
            </a:r>
            <a:endParaRPr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937" y="4162425"/>
            <a:ext cx="404812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/>
        </p:nvSpPr>
        <p:spPr>
          <a:xfrm>
            <a:off x="0" y="0"/>
            <a:ext cx="12192000" cy="7611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Composant – Communication avec l’API</a:t>
            </a:r>
            <a:endParaRPr/>
          </a:p>
        </p:txBody>
      </p:sp>
      <p:pic>
        <p:nvPicPr>
          <p:cNvPr id="343" name="Google Shape;34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9398" y="1255489"/>
            <a:ext cx="9713204" cy="498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/>
        </p:nvSpPr>
        <p:spPr>
          <a:xfrm>
            <a:off x="4131377" y="3075057"/>
            <a:ext cx="39292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Couche métier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/>
          <p:nvPr/>
        </p:nvSpPr>
        <p:spPr>
          <a:xfrm>
            <a:off x="0" y="0"/>
            <a:ext cx="12192000" cy="7611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Structure du projet</a:t>
            </a:r>
            <a:endParaRPr/>
          </a:p>
        </p:txBody>
      </p:sp>
      <p:pic>
        <p:nvPicPr>
          <p:cNvPr id="354" name="Google Shape;35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3418" y="1247960"/>
            <a:ext cx="4605163" cy="5145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Structure du projet</a:t>
            </a:r>
            <a:endParaRPr/>
          </a:p>
        </p:txBody>
      </p:sp>
      <p:pic>
        <p:nvPicPr>
          <p:cNvPr id="360" name="Google Shape;36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0192" y="1026651"/>
            <a:ext cx="4591615" cy="552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/>
        </p:nvSpPr>
        <p:spPr>
          <a:xfrm>
            <a:off x="0" y="0"/>
            <a:ext cx="12192000" cy="7611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Controller</a:t>
            </a:r>
            <a:endParaRPr/>
          </a:p>
        </p:txBody>
      </p:sp>
      <p:pic>
        <p:nvPicPr>
          <p:cNvPr id="366" name="Google Shape;36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2810" y="1480334"/>
            <a:ext cx="9766380" cy="4853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″</a:t>
            </a: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DTO</a:t>
            </a:r>
            <a:r>
              <a:rPr lang="fr-FR" sz="4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″</a:t>
            </a: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- Données en entrée</a:t>
            </a:r>
            <a:endParaRPr/>
          </a:p>
        </p:txBody>
      </p:sp>
      <p:pic>
        <p:nvPicPr>
          <p:cNvPr id="372" name="Google Shape;37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8634" y="979847"/>
            <a:ext cx="5334732" cy="5651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Service</a:t>
            </a:r>
            <a:endParaRPr/>
          </a:p>
        </p:txBody>
      </p:sp>
      <p:pic>
        <p:nvPicPr>
          <p:cNvPr id="378" name="Google Shape;37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8490" y="896825"/>
            <a:ext cx="6255020" cy="580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"/>
          <p:cNvSpPr txBox="1"/>
          <p:nvPr/>
        </p:nvSpPr>
        <p:spPr>
          <a:xfrm>
            <a:off x="0" y="0"/>
            <a:ext cx="12192000" cy="7611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Classes métiers – ORM</a:t>
            </a:r>
            <a:endParaRPr/>
          </a:p>
        </p:txBody>
      </p:sp>
      <p:pic>
        <p:nvPicPr>
          <p:cNvPr id="384" name="Google Shape;38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4997" y="1106585"/>
            <a:ext cx="6442005" cy="5302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8"/>
          <p:cNvSpPr txBox="1"/>
          <p:nvPr/>
        </p:nvSpPr>
        <p:spPr>
          <a:xfrm>
            <a:off x="0" y="0"/>
            <a:ext cx="12192000" cy="7611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Repository</a:t>
            </a:r>
            <a:endParaRPr sz="1600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90" name="Google Shape;39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426" y="2077739"/>
            <a:ext cx="11437147" cy="2947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 txBox="1"/>
          <p:nvPr/>
        </p:nvSpPr>
        <p:spPr>
          <a:xfrm>
            <a:off x="3891730" y="3075057"/>
            <a:ext cx="44085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Couche données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Les utilisateurs cibles</a:t>
            </a:r>
            <a:endParaRPr/>
          </a:p>
        </p:txBody>
      </p:sp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000" y="1184380"/>
            <a:ext cx="11519999" cy="5266289"/>
          </a:xfrm>
          <a:prstGeom prst="rect">
            <a:avLst/>
          </a:prstGeom>
          <a:noFill/>
          <a:ln>
            <a:noFill/>
          </a:ln>
          <a:effectLst>
            <a:outerShdw blurRad="63500" rotWithShape="0" algn="tl">
              <a:srgbClr val="333333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Jeu de données</a:t>
            </a:r>
            <a:endParaRPr/>
          </a:p>
        </p:txBody>
      </p:sp>
      <p:pic>
        <p:nvPicPr>
          <p:cNvPr id="401" name="Google Shape;40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704" y="1765028"/>
            <a:ext cx="11532591" cy="3788484"/>
          </a:xfrm>
          <a:prstGeom prst="rect">
            <a:avLst/>
          </a:prstGeom>
          <a:noFill/>
          <a:ln>
            <a:noFill/>
          </a:ln>
          <a:effectLst>
            <a:outerShdw blurRad="63500" rotWithShape="0" algn="tl">
              <a:srgbClr val="333333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1"/>
          <p:cNvSpPr txBox="1"/>
          <p:nvPr/>
        </p:nvSpPr>
        <p:spPr>
          <a:xfrm>
            <a:off x="5363081" y="3075057"/>
            <a:ext cx="1465851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Tests</a:t>
            </a:r>
            <a:endParaRPr/>
          </a:p>
        </p:txBody>
      </p:sp>
      <p:pic>
        <p:nvPicPr>
          <p:cNvPr id="407" name="Google Shape;40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9785" y="4556009"/>
            <a:ext cx="4092429" cy="2301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Tests de sécurité (accès API)</a:t>
            </a:r>
            <a:endParaRPr/>
          </a:p>
        </p:txBody>
      </p:sp>
      <p:pic>
        <p:nvPicPr>
          <p:cNvPr id="413" name="Google Shape;41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894" y="1058690"/>
            <a:ext cx="10064212" cy="5485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3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Tests de sécurité (accès API)</a:t>
            </a:r>
            <a:endParaRPr/>
          </a:p>
        </p:txBody>
      </p:sp>
      <p:pic>
        <p:nvPicPr>
          <p:cNvPr id="419" name="Google Shape;41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9827" y="999000"/>
            <a:ext cx="4952346" cy="2282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6837" y="3429000"/>
            <a:ext cx="9278325" cy="2946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4"/>
          <p:cNvSpPr txBox="1"/>
          <p:nvPr/>
        </p:nvSpPr>
        <p:spPr>
          <a:xfrm>
            <a:off x="0" y="0"/>
            <a:ext cx="12192000" cy="7611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Tests d’intégration backend</a:t>
            </a:r>
            <a:endParaRPr/>
          </a:p>
        </p:txBody>
      </p:sp>
      <p:pic>
        <p:nvPicPr>
          <p:cNvPr id="426" name="Google Shape;42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165" y="1210953"/>
            <a:ext cx="11047669" cy="4988511"/>
          </a:xfrm>
          <a:prstGeom prst="rect">
            <a:avLst/>
          </a:prstGeom>
          <a:noFill/>
          <a:ln>
            <a:noFill/>
          </a:ln>
          <a:effectLst>
            <a:outerShdw blurRad="63500" rotWithShape="0" algn="tl">
              <a:srgbClr val="7F7F7F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5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Tests UAT &amp; Compatibilité</a:t>
            </a:r>
            <a:endParaRPr/>
          </a:p>
        </p:txBody>
      </p:sp>
      <p:pic>
        <p:nvPicPr>
          <p:cNvPr id="432" name="Google Shape;43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637" y="3245051"/>
            <a:ext cx="823970" cy="823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5647" y="3212742"/>
            <a:ext cx="823970" cy="856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8312" y="1690687"/>
            <a:ext cx="8715375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8787" y="1690687"/>
            <a:ext cx="87249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"/>
          <p:cNvSpPr txBox="1"/>
          <p:nvPr/>
        </p:nvSpPr>
        <p:spPr>
          <a:xfrm>
            <a:off x="3405060" y="3075057"/>
            <a:ext cx="538192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Veille sur la sécurité</a:t>
            </a:r>
            <a:endParaRPr/>
          </a:p>
        </p:txBody>
      </p:sp>
      <p:pic>
        <p:nvPicPr>
          <p:cNvPr id="441" name="Google Shape;44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1850" y="4609700"/>
            <a:ext cx="2248300" cy="22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7"/>
          <p:cNvSpPr txBox="1"/>
          <p:nvPr/>
        </p:nvSpPr>
        <p:spPr>
          <a:xfrm>
            <a:off x="0" y="0"/>
            <a:ext cx="12192000" cy="7611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 sujet</a:t>
            </a:r>
            <a:endParaRPr/>
          </a:p>
        </p:txBody>
      </p:sp>
      <p:sp>
        <p:nvSpPr>
          <p:cNvPr id="447" name="Google Shape;447;p57"/>
          <p:cNvSpPr txBox="1"/>
          <p:nvPr/>
        </p:nvSpPr>
        <p:spPr>
          <a:xfrm>
            <a:off x="1686613" y="2034871"/>
            <a:ext cx="8686865" cy="3878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fr-FR" sz="32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Générer un mot de passe aléatoire</a:t>
            </a:r>
            <a:endParaRPr/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fr-FR" sz="32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Besoin fréquent dans les applications</a:t>
            </a:r>
            <a:endParaRPr/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fr-FR" sz="32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 pas réinventer la roue !</a:t>
            </a:r>
            <a:endParaRPr/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fr-FR" sz="32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Chiffrer le mot de passe en base de données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8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recherche</a:t>
            </a:r>
            <a:endParaRPr/>
          </a:p>
        </p:txBody>
      </p:sp>
      <p:pic>
        <p:nvPicPr>
          <p:cNvPr id="453" name="Google Shape;45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957" y="1383092"/>
            <a:ext cx="6306845" cy="220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1092" y="4053979"/>
            <a:ext cx="7954336" cy="69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5036" y="5427110"/>
            <a:ext cx="10501927" cy="83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9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recherche</a:t>
            </a:r>
            <a:endParaRPr/>
          </a:p>
        </p:txBody>
      </p:sp>
      <p:pic>
        <p:nvPicPr>
          <p:cNvPr id="461" name="Google Shape;46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806" y="1041489"/>
            <a:ext cx="8564387" cy="5590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Les utilisateurs cibles</a:t>
            </a:r>
            <a:endParaRPr/>
          </a:p>
        </p:txBody>
      </p:sp>
      <p:pic>
        <p:nvPicPr>
          <p:cNvPr id="121" name="Google Shape;12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000" y="1159268"/>
            <a:ext cx="11520000" cy="5277886"/>
          </a:xfrm>
          <a:prstGeom prst="rect">
            <a:avLst/>
          </a:prstGeom>
          <a:noFill/>
          <a:ln>
            <a:noFill/>
          </a:ln>
          <a:effectLst>
            <a:outerShdw blurRad="63500" rotWithShape="0" algn="tl">
              <a:srgbClr val="333333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0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recherche</a:t>
            </a:r>
            <a:endParaRPr/>
          </a:p>
        </p:txBody>
      </p:sp>
      <p:pic>
        <p:nvPicPr>
          <p:cNvPr id="467" name="Google Shape;46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9729" y="1045826"/>
            <a:ext cx="8412541" cy="552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1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Génération du mot de passe</a:t>
            </a:r>
            <a:endParaRPr/>
          </a:p>
        </p:txBody>
      </p:sp>
      <p:pic>
        <p:nvPicPr>
          <p:cNvPr id="473" name="Google Shape;47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545" y="1342240"/>
            <a:ext cx="11074910" cy="4941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2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Chiffrement du mot de passe</a:t>
            </a:r>
            <a:endParaRPr/>
          </a:p>
        </p:txBody>
      </p:sp>
      <p:pic>
        <p:nvPicPr>
          <p:cNvPr id="479" name="Google Shape;47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812" y="2580794"/>
            <a:ext cx="11214375" cy="22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3"/>
          <p:cNvSpPr txBox="1"/>
          <p:nvPr/>
        </p:nvSpPr>
        <p:spPr>
          <a:xfrm>
            <a:off x="2257460" y="3075057"/>
            <a:ext cx="767710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Démonstration &amp; Conclusion</a:t>
            </a:r>
            <a:endParaRPr/>
          </a:p>
        </p:txBody>
      </p:sp>
      <p:pic>
        <p:nvPicPr>
          <p:cNvPr id="485" name="Google Shape;48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4798455"/>
            <a:ext cx="2743200" cy="2059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Principales fonctionnalités</a:t>
            </a:r>
            <a:endParaRPr/>
          </a:p>
        </p:txBody>
      </p:sp>
      <p:sp>
        <p:nvSpPr>
          <p:cNvPr id="127" name="Google Shape;127;p7"/>
          <p:cNvSpPr txBox="1"/>
          <p:nvPr/>
        </p:nvSpPr>
        <p:spPr>
          <a:xfrm>
            <a:off x="1686613" y="2000161"/>
            <a:ext cx="84306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fr-FR" sz="32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Administrateur</a:t>
            </a:r>
            <a:r>
              <a:rPr lang="fr-FR" sz="32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: gestion des référentiels, formations et comptes utilisateurs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fr-FR" sz="32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Formateurs</a:t>
            </a:r>
            <a:r>
              <a:rPr lang="fr-FR" sz="32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: compétences maîtrisées, évaluation du niveau des apprenants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fr-FR" sz="32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Apprenants</a:t>
            </a:r>
            <a:r>
              <a:rPr lang="fr-FR" sz="32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: auto-évaluation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Objectifs de qualité</a:t>
            </a:r>
            <a:endParaRPr/>
          </a:p>
        </p:txBody>
      </p:sp>
      <p:sp>
        <p:nvSpPr>
          <p:cNvPr id="133" name="Google Shape;133;p8"/>
          <p:cNvSpPr txBox="1"/>
          <p:nvPr/>
        </p:nvSpPr>
        <p:spPr>
          <a:xfrm>
            <a:off x="1129125" y="2130311"/>
            <a:ext cx="9933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fr-FR" sz="28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Tester</a:t>
            </a:r>
            <a:r>
              <a:rPr lang="fr-FR" sz="28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en suivant une stratégie (niveaux et types de tests)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sz="28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Application </a:t>
            </a:r>
            <a:r>
              <a:rPr b="1" lang="fr-FR" sz="28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responsive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fr-FR" sz="28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Bonnes pratiques </a:t>
            </a:r>
            <a:r>
              <a:rPr lang="fr-FR" sz="28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 conception et de programmation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fr-FR" sz="28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Sécurité</a:t>
            </a:r>
            <a:r>
              <a:rPr lang="fr-FR" sz="28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(validation, injection, TLS/SSL, mots de passe)</a:t>
            </a:r>
            <a:endParaRPr b="1" sz="2800">
              <a:solidFill>
                <a:srgbClr val="21252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Expression des besoins</a:t>
            </a:r>
            <a:endParaRPr/>
          </a:p>
        </p:txBody>
      </p:sp>
      <p:pic>
        <p:nvPicPr>
          <p:cNvPr id="139" name="Google Shape;1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4191" y="979454"/>
            <a:ext cx="9623618" cy="5670379"/>
          </a:xfrm>
          <a:prstGeom prst="rect">
            <a:avLst/>
          </a:prstGeom>
          <a:noFill/>
          <a:ln>
            <a:noFill/>
          </a:ln>
          <a:effectLst>
            <a:outerShdw blurRad="63500" rotWithShape="0" algn="tl">
              <a:srgbClr val="7F7F7F">
                <a:alpha val="69803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2022-05-31T07:30:11Z</dcterms:created>
  <dc:creator>FRANK MARSHALL</dc:creator>
</cp:coreProperties>
</file>